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99539B-A8E8-4990-AFB7-C34F606C4D7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60AA91-93D1-4A5E-AD46-D2D362DAC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9539B-A8E8-4990-AFB7-C34F606C4D7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60AA91-93D1-4A5E-AD46-D2D362DAC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9539B-A8E8-4990-AFB7-C34F606C4D7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60AA91-93D1-4A5E-AD46-D2D362DAC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9539B-A8E8-4990-AFB7-C34F606C4D7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60AA91-93D1-4A5E-AD46-D2D362DACA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9539B-A8E8-4990-AFB7-C34F606C4D7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60AA91-93D1-4A5E-AD46-D2D362DACA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9539B-A8E8-4990-AFB7-C34F606C4D7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60AA91-93D1-4A5E-AD46-D2D362DACA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9539B-A8E8-4990-AFB7-C34F606C4D7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60AA91-93D1-4A5E-AD46-D2D362DACA3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9539B-A8E8-4990-AFB7-C34F606C4D7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60AA91-93D1-4A5E-AD46-D2D362DACA3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9539B-A8E8-4990-AFB7-C34F606C4D7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60AA91-93D1-4A5E-AD46-D2D362DAC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799539B-A8E8-4990-AFB7-C34F606C4D7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60AA91-93D1-4A5E-AD46-D2D362DACA3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99539B-A8E8-4990-AFB7-C34F606C4D7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60AA91-93D1-4A5E-AD46-D2D362DACA3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99539B-A8E8-4990-AFB7-C34F606C4D7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760AA91-93D1-4A5E-AD46-D2D362DACA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//upload.wikimedia.org/wikipedia/commons/2/2a/Pakistan_Nationalhighways.P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Pakista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Urban Roads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189038" y="1619250"/>
            <a:ext cx="7954962" cy="4645025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cs typeface="Arial" charset="0"/>
              </a:rPr>
              <a:t>Requirements: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 smtClean="0">
                <a:cs typeface="Arial" charset="0"/>
              </a:rPr>
              <a:t>Short</a:t>
            </a:r>
            <a:endParaRPr lang="en-US" sz="1800" dirty="0">
              <a:cs typeface="Arial" charset="0"/>
            </a:endParaRP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>
                <a:cs typeface="Arial" charset="0"/>
              </a:rPr>
              <a:t>Easy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>
                <a:cs typeface="Arial" charset="0"/>
              </a:rPr>
              <a:t>Safe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>
                <a:cs typeface="Arial" charset="0"/>
              </a:rPr>
              <a:t>Economical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cs typeface="Arial" charset="0"/>
              </a:rPr>
              <a:t>Factors  controlling alignment :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AutoNum type="arabicParenR"/>
              <a:defRPr/>
            </a:pPr>
            <a:r>
              <a:rPr lang="en-US" sz="1800" b="1" dirty="0" smtClean="0">
                <a:cs typeface="Arial" charset="0"/>
              </a:rPr>
              <a:t>Obligatory  </a:t>
            </a:r>
            <a:r>
              <a:rPr lang="en-US" sz="1800" b="1" dirty="0">
                <a:cs typeface="Arial" charset="0"/>
              </a:rPr>
              <a:t>points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 smtClean="0">
                <a:cs typeface="Arial" charset="0"/>
              </a:rPr>
              <a:t>       </a:t>
            </a:r>
            <a:r>
              <a:rPr lang="en-US" sz="1800" b="1" dirty="0">
                <a:cs typeface="Arial" charset="0"/>
              </a:rPr>
              <a:t>A. Obligatory  points through which alignment is to pass ( bridge site,  intermediate town , Mountain pass etc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cs typeface="Arial" charset="0"/>
              </a:rPr>
              <a:t>            B. Obligatory points  through  which alignment should not pass</a:t>
            </a:r>
            <a:r>
              <a:rPr lang="en-US" sz="1800" b="1" dirty="0" smtClean="0">
                <a:cs typeface="Arial" charset="0"/>
              </a:rPr>
              <a:t>.</a:t>
            </a:r>
            <a:endParaRPr lang="en-US" sz="1800" b="1" dirty="0">
              <a:cs typeface="Arial" charset="0"/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cs typeface="Arial" charset="0"/>
              </a:rPr>
              <a:t> 2) Traffic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cs typeface="Arial" charset="0"/>
              </a:rPr>
              <a:t> 3) Geometric design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cs typeface="Arial" charset="0"/>
              </a:rPr>
              <a:t> 4) Economics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cs typeface="Arial" charset="0"/>
              </a:rPr>
              <a:t> 5) Other considerations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u="sng" dirty="0" smtClean="0">
                <a:cs typeface="Arial" charset="0"/>
              </a:rPr>
              <a:t>Additional </a:t>
            </a:r>
            <a:r>
              <a:rPr lang="en-US" sz="1800" b="1" u="sng" dirty="0">
                <a:cs typeface="Arial" charset="0"/>
              </a:rPr>
              <a:t>care  in hill roads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cs typeface="Arial" charset="0"/>
              </a:rPr>
              <a:t>Stability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cs typeface="Arial" charset="0"/>
              </a:rPr>
              <a:t>Drainage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cs typeface="Arial" charset="0"/>
              </a:rPr>
              <a:t>Geometric standards of hill roads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cs typeface="Arial" charset="0"/>
              </a:rPr>
              <a:t>Resisting length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1800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9438"/>
            <a:ext cx="8229600" cy="609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smtClean="0"/>
              <a:t>Factors Influencing Highway Alignment and Planning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2050" y="-300038"/>
            <a:ext cx="6662738" cy="152717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Road Functions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552825" y="1149350"/>
            <a:ext cx="5081588" cy="2495550"/>
            <a:chOff x="2785" y="0"/>
            <a:chExt cx="2975" cy="1499"/>
          </a:xfrm>
        </p:grpSpPr>
        <p:pic>
          <p:nvPicPr>
            <p:cNvPr id="35847" name="Picture 4" descr="lec204"/>
            <p:cNvPicPr>
              <a:picLocks noChangeAspect="1" noChangeArrowheads="1"/>
            </p:cNvPicPr>
            <p:nvPr/>
          </p:nvPicPr>
          <p:blipFill>
            <a:blip r:embed="rId2"/>
            <a:srcRect l="12680" b="65694"/>
            <a:stretch>
              <a:fillRect/>
            </a:stretch>
          </p:blipFill>
          <p:spPr bwMode="auto">
            <a:xfrm>
              <a:off x="2785" y="0"/>
              <a:ext cx="2975" cy="1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8" name="Text Box 9"/>
            <p:cNvSpPr txBox="1">
              <a:spLocks noChangeArrowheads="1"/>
            </p:cNvSpPr>
            <p:nvPr/>
          </p:nvSpPr>
          <p:spPr bwMode="auto">
            <a:xfrm>
              <a:off x="3372" y="1211"/>
              <a:ext cx="1813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990033"/>
                  </a:solidFill>
                </a:rPr>
                <a:t>Mobility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513138" y="3598863"/>
            <a:ext cx="5081587" cy="3259137"/>
            <a:chOff x="2313" y="1827"/>
            <a:chExt cx="3041" cy="2053"/>
          </a:xfrm>
        </p:grpSpPr>
        <p:pic>
          <p:nvPicPr>
            <p:cNvPr id="35845" name="Picture 8" descr="lec204"/>
            <p:cNvPicPr>
              <a:picLocks noChangeAspect="1" noChangeArrowheads="1"/>
            </p:cNvPicPr>
            <p:nvPr/>
          </p:nvPicPr>
          <p:blipFill>
            <a:blip r:embed="rId2"/>
            <a:srcRect l="11946" t="53125"/>
            <a:stretch>
              <a:fillRect/>
            </a:stretch>
          </p:blipFill>
          <p:spPr bwMode="auto">
            <a:xfrm>
              <a:off x="2313" y="1827"/>
              <a:ext cx="3041" cy="2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6" name="Text Box 10"/>
            <p:cNvSpPr txBox="1">
              <a:spLocks noChangeArrowheads="1"/>
            </p:cNvSpPr>
            <p:nvPr/>
          </p:nvSpPr>
          <p:spPr bwMode="auto">
            <a:xfrm>
              <a:off x="3042" y="3566"/>
              <a:ext cx="1813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990033"/>
                  </a:solidFill>
                </a:rPr>
                <a:t>Accessibility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lec2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84513" y="0"/>
            <a:ext cx="6059487" cy="6858000"/>
          </a:xfrm>
        </p:spPr>
      </p:pic>
      <p:sp>
        <p:nvSpPr>
          <p:cNvPr id="43015" name="Rectangle 2"/>
          <p:cNvSpPr>
            <a:spLocks noGrp="1" noChangeArrowheads="1"/>
          </p:cNvSpPr>
          <p:nvPr>
            <p:ph type="title"/>
          </p:nvPr>
        </p:nvSpPr>
        <p:spPr>
          <a:xfrm rot="5400000">
            <a:off x="621507" y="1975643"/>
            <a:ext cx="3505200" cy="22399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smtClean="0"/>
              <a:t>Hierarchical Structure of Road Networks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7423150" y="1909763"/>
            <a:ext cx="1371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90033"/>
                </a:solidFill>
              </a:rPr>
              <a:t>Rural</a:t>
            </a: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7396163" y="5297488"/>
            <a:ext cx="14382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90033"/>
                </a:solidFill>
              </a:rPr>
              <a:t>Urban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3241675" y="0"/>
            <a:ext cx="4921250" cy="2851150"/>
            <a:chOff x="2042" y="0"/>
            <a:chExt cx="3100" cy="1796"/>
          </a:xfrm>
        </p:grpSpPr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2042" y="0"/>
              <a:ext cx="2583" cy="1796"/>
              <a:chOff x="2042" y="0"/>
              <a:chExt cx="2583" cy="1796"/>
            </a:xfrm>
          </p:grpSpPr>
          <p:sp>
            <p:nvSpPr>
              <p:cNvPr id="36891" name="Line 23"/>
              <p:cNvSpPr>
                <a:spLocks noChangeShapeType="1"/>
              </p:cNvSpPr>
              <p:nvPr/>
            </p:nvSpPr>
            <p:spPr bwMode="auto">
              <a:xfrm>
                <a:off x="2042" y="296"/>
                <a:ext cx="2532" cy="4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2" name="Line 24"/>
              <p:cNvSpPr>
                <a:spLocks noChangeShapeType="1"/>
              </p:cNvSpPr>
              <p:nvPr/>
            </p:nvSpPr>
            <p:spPr bwMode="auto">
              <a:xfrm>
                <a:off x="2431" y="305"/>
                <a:ext cx="1965" cy="12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3" name="Line 25"/>
              <p:cNvSpPr>
                <a:spLocks noChangeShapeType="1"/>
              </p:cNvSpPr>
              <p:nvPr/>
            </p:nvSpPr>
            <p:spPr bwMode="auto">
              <a:xfrm flipH="1">
                <a:off x="2287" y="0"/>
                <a:ext cx="25" cy="17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4" name="Line 26"/>
              <p:cNvSpPr>
                <a:spLocks noChangeShapeType="1"/>
              </p:cNvSpPr>
              <p:nvPr/>
            </p:nvSpPr>
            <p:spPr bwMode="auto">
              <a:xfrm>
                <a:off x="2075" y="1576"/>
                <a:ext cx="2550" cy="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5" name="Line 27"/>
              <p:cNvSpPr>
                <a:spLocks noChangeShapeType="1"/>
              </p:cNvSpPr>
              <p:nvPr/>
            </p:nvSpPr>
            <p:spPr bwMode="auto">
              <a:xfrm>
                <a:off x="4396" y="1542"/>
                <a:ext cx="119" cy="25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6" name="Freeform 28"/>
              <p:cNvSpPr>
                <a:spLocks/>
              </p:cNvSpPr>
              <p:nvPr/>
            </p:nvSpPr>
            <p:spPr bwMode="auto">
              <a:xfrm>
                <a:off x="2312" y="76"/>
                <a:ext cx="212" cy="144"/>
              </a:xfrm>
              <a:custGeom>
                <a:avLst/>
                <a:gdLst>
                  <a:gd name="T0" fmla="*/ 0 w 212"/>
                  <a:gd name="T1" fmla="*/ 144 h 144"/>
                  <a:gd name="T2" fmla="*/ 68 w 212"/>
                  <a:gd name="T3" fmla="*/ 136 h 144"/>
                  <a:gd name="T4" fmla="*/ 212 w 212"/>
                  <a:gd name="T5" fmla="*/ 0 h 144"/>
                  <a:gd name="T6" fmla="*/ 0 60000 65536"/>
                  <a:gd name="T7" fmla="*/ 0 60000 65536"/>
                  <a:gd name="T8" fmla="*/ 0 60000 65536"/>
                  <a:gd name="T9" fmla="*/ 0 w 212"/>
                  <a:gd name="T10" fmla="*/ 0 h 144"/>
                  <a:gd name="T11" fmla="*/ 212 w 2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" h="144">
                    <a:moveTo>
                      <a:pt x="0" y="144"/>
                    </a:moveTo>
                    <a:lnTo>
                      <a:pt x="68" y="136"/>
                    </a:lnTo>
                    <a:lnTo>
                      <a:pt x="212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890" name="Line 32"/>
            <p:cNvSpPr>
              <a:spLocks noChangeShapeType="1"/>
            </p:cNvSpPr>
            <p:nvPr/>
          </p:nvSpPr>
          <p:spPr bwMode="auto">
            <a:xfrm>
              <a:off x="4735" y="778"/>
              <a:ext cx="407" cy="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644900" y="469900"/>
            <a:ext cx="4518025" cy="2071688"/>
            <a:chOff x="2296" y="296"/>
            <a:chExt cx="2846" cy="1305"/>
          </a:xfrm>
        </p:grpSpPr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2296" y="296"/>
              <a:ext cx="2151" cy="1305"/>
              <a:chOff x="2296" y="296"/>
              <a:chExt cx="2151" cy="1305"/>
            </a:xfrm>
          </p:grpSpPr>
          <p:sp>
            <p:nvSpPr>
              <p:cNvPr id="36874" name="Line 15"/>
              <p:cNvSpPr>
                <a:spLocks noChangeShapeType="1"/>
              </p:cNvSpPr>
              <p:nvPr/>
            </p:nvSpPr>
            <p:spPr bwMode="auto">
              <a:xfrm>
                <a:off x="3253" y="1245"/>
                <a:ext cx="1177" cy="26"/>
              </a:xfrm>
              <a:prstGeom prst="line">
                <a:avLst/>
              </a:prstGeom>
              <a:noFill/>
              <a:ln w="38100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5" name="Line 19"/>
              <p:cNvSpPr>
                <a:spLocks noChangeShapeType="1"/>
              </p:cNvSpPr>
              <p:nvPr/>
            </p:nvSpPr>
            <p:spPr bwMode="auto">
              <a:xfrm>
                <a:off x="2922" y="1152"/>
                <a:ext cx="322" cy="0"/>
              </a:xfrm>
              <a:prstGeom prst="line">
                <a:avLst/>
              </a:prstGeom>
              <a:noFill/>
              <a:ln w="38100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30"/>
              <p:cNvGrpSpPr>
                <a:grpSpLocks/>
              </p:cNvGrpSpPr>
              <p:nvPr/>
            </p:nvGrpSpPr>
            <p:grpSpPr bwMode="auto">
              <a:xfrm>
                <a:off x="2296" y="296"/>
                <a:ext cx="2151" cy="1305"/>
                <a:chOff x="2296" y="296"/>
                <a:chExt cx="2151" cy="1305"/>
              </a:xfrm>
            </p:grpSpPr>
            <p:sp>
              <p:nvSpPr>
                <p:cNvPr id="36877" name="Line 8"/>
                <p:cNvSpPr>
                  <a:spLocks noChangeShapeType="1"/>
                </p:cNvSpPr>
                <p:nvPr/>
              </p:nvSpPr>
              <p:spPr bwMode="auto">
                <a:xfrm>
                  <a:off x="2304" y="881"/>
                  <a:ext cx="2143" cy="51"/>
                </a:xfrm>
                <a:prstGeom prst="line">
                  <a:avLst/>
                </a:prstGeom>
                <a:noFill/>
                <a:ln w="38100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878" name="Line 9"/>
                <p:cNvSpPr>
                  <a:spLocks noChangeShapeType="1"/>
                </p:cNvSpPr>
                <p:nvPr/>
              </p:nvSpPr>
              <p:spPr bwMode="auto">
                <a:xfrm>
                  <a:off x="2312" y="551"/>
                  <a:ext cx="1364" cy="25"/>
                </a:xfrm>
                <a:prstGeom prst="line">
                  <a:avLst/>
                </a:prstGeom>
                <a:noFill/>
                <a:ln w="38100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879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2558" y="398"/>
                  <a:ext cx="26" cy="1161"/>
                </a:xfrm>
                <a:prstGeom prst="line">
                  <a:avLst/>
                </a:prstGeom>
                <a:noFill/>
                <a:ln w="38100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880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2829" y="305"/>
                  <a:ext cx="17" cy="584"/>
                </a:xfrm>
                <a:prstGeom prst="line">
                  <a:avLst/>
                </a:prstGeom>
                <a:noFill/>
                <a:ln w="38100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881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3253" y="296"/>
                  <a:ext cx="17" cy="1305"/>
                </a:xfrm>
                <a:prstGeom prst="line">
                  <a:avLst/>
                </a:prstGeom>
                <a:noFill/>
                <a:ln w="38100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882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676" y="305"/>
                  <a:ext cx="9" cy="966"/>
                </a:xfrm>
                <a:prstGeom prst="line">
                  <a:avLst/>
                </a:prstGeom>
                <a:noFill/>
                <a:ln w="38100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883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3575" y="1245"/>
                  <a:ext cx="8" cy="339"/>
                </a:xfrm>
                <a:prstGeom prst="line">
                  <a:avLst/>
                </a:prstGeom>
                <a:noFill/>
                <a:ln w="38100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884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2914" y="906"/>
                  <a:ext cx="8" cy="686"/>
                </a:xfrm>
                <a:prstGeom prst="line">
                  <a:avLst/>
                </a:prstGeom>
                <a:noFill/>
                <a:ln w="38100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885" name="Line 18"/>
                <p:cNvSpPr>
                  <a:spLocks noChangeShapeType="1"/>
                </p:cNvSpPr>
                <p:nvPr/>
              </p:nvSpPr>
              <p:spPr bwMode="auto">
                <a:xfrm>
                  <a:off x="2296" y="1220"/>
                  <a:ext cx="618" cy="25"/>
                </a:xfrm>
                <a:prstGeom prst="line">
                  <a:avLst/>
                </a:prstGeom>
                <a:noFill/>
                <a:ln w="38100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886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4015" y="398"/>
                  <a:ext cx="9" cy="856"/>
                </a:xfrm>
                <a:prstGeom prst="line">
                  <a:avLst/>
                </a:prstGeom>
                <a:noFill/>
                <a:ln w="38100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887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4354" y="339"/>
                  <a:ext cx="8" cy="584"/>
                </a:xfrm>
                <a:prstGeom prst="line">
                  <a:avLst/>
                </a:prstGeom>
                <a:noFill/>
                <a:ln w="38100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88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4422" y="923"/>
                  <a:ext cx="8" cy="610"/>
                </a:xfrm>
                <a:prstGeom prst="line">
                  <a:avLst/>
                </a:prstGeom>
                <a:noFill/>
                <a:ln w="38100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6873" name="Line 33"/>
            <p:cNvSpPr>
              <a:spLocks noChangeShapeType="1"/>
            </p:cNvSpPr>
            <p:nvPr/>
          </p:nvSpPr>
          <p:spPr bwMode="auto">
            <a:xfrm>
              <a:off x="4735" y="880"/>
              <a:ext cx="407" cy="9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1411288" y="1658938"/>
            <a:ext cx="7469187" cy="4583112"/>
          </a:xfrm>
        </p:spPr>
        <p:txBody>
          <a:bodyPr/>
          <a:lstStyle/>
          <a:p>
            <a:r>
              <a:rPr lang="en-US" smtClean="0"/>
              <a:t>Heavy traffic at high speed (120km/hr)</a:t>
            </a:r>
          </a:p>
          <a:p>
            <a:r>
              <a:rPr lang="en-US" smtClean="0"/>
              <a:t>Land Width (90m)</a:t>
            </a:r>
          </a:p>
          <a:p>
            <a:r>
              <a:rPr lang="en-US" smtClean="0"/>
              <a:t>Full access control</a:t>
            </a:r>
          </a:p>
          <a:p>
            <a:r>
              <a:rPr lang="en-US" smtClean="0"/>
              <a:t>Connects major points of traffic generation</a:t>
            </a:r>
          </a:p>
          <a:p>
            <a:r>
              <a:rPr lang="en-US" smtClean="0"/>
              <a:t>No slow moving traffic allowed</a:t>
            </a:r>
          </a:p>
          <a:p>
            <a:r>
              <a:rPr lang="en-US" smtClean="0"/>
              <a:t>No loading, unloading, parking except dedicated places.</a:t>
            </a:r>
          </a:p>
          <a:p>
            <a:endParaRPr lang="en-US" smtClean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Expressways/Motorway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63700"/>
            <a:ext cx="8229600" cy="4191000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Pakistan </a:t>
            </a:r>
            <a:r>
              <a:rPr lang="en-US" sz="2400" dirty="0"/>
              <a:t>has a huge network of national highways.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The national highways have a total length of 70,548 </a:t>
            </a:r>
            <a:r>
              <a:rPr lang="en-US" sz="2400" dirty="0" err="1"/>
              <a:t>kms</a:t>
            </a:r>
            <a:r>
              <a:rPr lang="en-US" sz="2400" dirty="0"/>
              <a:t>. Indian highways cover 2% of the total road network of India and carry 40% of the total traffic.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The entire highway network of India is managed by the National Highway Authority of India which is responsible for development and maintenance of highways.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The longest highway in India is NH7 which stretches from </a:t>
            </a:r>
            <a:r>
              <a:rPr lang="en-US" sz="2400" dirty="0" err="1"/>
              <a:t>Varansi</a:t>
            </a:r>
            <a:r>
              <a:rPr lang="en-US" sz="2400" dirty="0"/>
              <a:t> in Uttar Pradesh to </a:t>
            </a:r>
            <a:r>
              <a:rPr lang="en-US" sz="2400" dirty="0" err="1"/>
              <a:t>Kanyakumari</a:t>
            </a:r>
            <a:r>
              <a:rPr lang="en-US" sz="2400" dirty="0"/>
              <a:t> in the southern most point of Indian mainland.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The shortest highway is NH47A which stretches from </a:t>
            </a:r>
            <a:r>
              <a:rPr lang="en-US" sz="2400" dirty="0" err="1"/>
              <a:t>Ernakulam</a:t>
            </a:r>
            <a:r>
              <a:rPr lang="en-US" sz="2400" dirty="0"/>
              <a:t> to Kochi and covers total length of 4 </a:t>
            </a:r>
            <a:r>
              <a:rPr lang="en-US" sz="2400" dirty="0" err="1"/>
              <a:t>Kms</a:t>
            </a:r>
            <a:r>
              <a:rPr lang="en-US" sz="2400" dirty="0"/>
              <a:t>. 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</a:rPr>
              <a:t>National Highways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019175" y="1489075"/>
            <a:ext cx="7915275" cy="4495800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smtClean="0"/>
              <a:t>The </a:t>
            </a:r>
            <a:r>
              <a:rPr lang="en-US" sz="2200" b="1" smtClean="0"/>
              <a:t>National Highways of Pakistan</a:t>
            </a:r>
            <a:r>
              <a:rPr lang="en-US" sz="2200" smtClean="0"/>
              <a:t> are a network of highways in Pakistan that are distinct from its motorways.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smtClean="0"/>
              <a:t>The main difference between the two are that, unlike motorways, national highways are not controlled-access or limited access. As in the case of motorways,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smtClean="0"/>
              <a:t>Pakistan's National Highway Authority owns, maintains and operates all national highways.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smtClean="0"/>
              <a:t>Pakistan's National Highways include famous highways such as the Grand Trunk Road, the Indus Highway, the Karakoram Highway and the Makran Coastal Highway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smtClean="0"/>
              <a:t>All National Highways in Pakistan are pre-fixed with the letter 'N' (for "National") followed by the unique numerical designation of the specific highway (with a hyphen in the middle), e.g. "N-5". Each numerical designation is separated by five numerals, i.e. N-5, N-10, N-15, etc.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</a:rPr>
              <a:t>National Highways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  <p:pic>
        <p:nvPicPr>
          <p:cNvPr id="40964" name="Picture 2" descr="File:Pakistan Nationalhighways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7163" y="0"/>
            <a:ext cx="9301163" cy="67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1279525" y="1716088"/>
            <a:ext cx="7600950" cy="4525962"/>
          </a:xfrm>
        </p:spPr>
        <p:txBody>
          <a:bodyPr/>
          <a:lstStyle/>
          <a:p>
            <a:r>
              <a:rPr lang="en-US" smtClean="0"/>
              <a:t>The </a:t>
            </a:r>
            <a:r>
              <a:rPr lang="en-US" b="1" smtClean="0"/>
              <a:t>Motorways of Pakistan</a:t>
            </a:r>
            <a:r>
              <a:rPr lang="en-US" smtClean="0"/>
              <a:t> are a network of high-speed, limited-access or controlled-access highways in </a:t>
            </a:r>
            <a:r>
              <a:rPr lang="en-US" smtClean="0">
                <a:hlinkClick r:id="rId2" action="ppaction://hlinkfile" tooltip="Pakistan"/>
              </a:rPr>
              <a:t>Pakistan</a:t>
            </a:r>
            <a:r>
              <a:rPr lang="en-US" smtClean="0"/>
              <a:t>, which are owned, maintained and operated federally by Pakistan's National Highway Authority</a:t>
            </a:r>
          </a:p>
        </p:txBody>
      </p:sp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lec20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553" y="1481138"/>
            <a:ext cx="5120894" cy="4525962"/>
          </a:xfrm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9525" y="352425"/>
            <a:ext cx="7864475" cy="836613"/>
          </a:xfrm>
          <a:gradFill>
            <a:gsLst>
              <a:gs pos="0">
                <a:schemeClr val="bg1">
                  <a:alpha val="25999"/>
                </a:schemeClr>
              </a:gs>
              <a:gs pos="100000">
                <a:schemeClr val="bg1">
                  <a:gamma/>
                  <a:shade val="46275"/>
                  <a:invGamma/>
                  <a:alpha val="25999"/>
                </a:schemeClr>
              </a:gs>
            </a:gsLst>
          </a:gra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Highway </a:t>
            </a:r>
            <a:r>
              <a:rPr lang="en-US" sz="2800" dirty="0" smtClean="0"/>
              <a:t>Components Cross-section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lec2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37075" y="0"/>
            <a:ext cx="3836988" cy="6858000"/>
          </a:xfr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4575" y="2168525"/>
            <a:ext cx="3605213" cy="2703513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smtClean="0"/>
              <a:t>Highway Components</a:t>
            </a:r>
            <a:r>
              <a:rPr lang="en-US" sz="3200" smtClean="0"/>
              <a:t> </a:t>
            </a:r>
            <a:br>
              <a:rPr lang="en-US" sz="3200" smtClean="0"/>
            </a:br>
            <a:r>
              <a:rPr lang="en-US" sz="3200" smtClean="0"/>
              <a:t>Urban Intersections</a:t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mtClean="0"/>
              <a:t> </a:t>
            </a:r>
            <a:r>
              <a:rPr lang="en-US" sz="2000" smtClean="0"/>
              <a:t/>
            </a:r>
            <a:br>
              <a:rPr lang="en-US" sz="2000" smtClean="0"/>
            </a:b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Rectangular or Block patterns</a:t>
            </a:r>
          </a:p>
          <a:p>
            <a:r>
              <a:rPr lang="en-US" smtClean="0"/>
              <a:t>Radial or Star block pattern</a:t>
            </a:r>
          </a:p>
          <a:p>
            <a:r>
              <a:rPr lang="en-US" smtClean="0"/>
              <a:t>Radial or Star Circular pattern</a:t>
            </a:r>
          </a:p>
          <a:p>
            <a:r>
              <a:rPr lang="en-US" smtClean="0"/>
              <a:t>Radial or Star grid pattern</a:t>
            </a:r>
          </a:p>
          <a:p>
            <a:r>
              <a:rPr lang="en-US" smtClean="0"/>
              <a:t>Hexagonal Pattern</a:t>
            </a:r>
          </a:p>
          <a:p>
            <a:r>
              <a:rPr lang="en-US" smtClean="0"/>
              <a:t>Minimum travel Pattern</a:t>
            </a:r>
          </a:p>
          <a:p>
            <a:endParaRPr lang="en-US" smtClean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Road Patterns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lec2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18000" y="0"/>
            <a:ext cx="4826000" cy="6858000"/>
          </a:xfrm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0"/>
            <a:ext cx="3963987" cy="6858000"/>
          </a:xfrm>
        </p:spPr>
        <p:txBody>
          <a:bodyPr/>
          <a:lstStyle/>
          <a:p>
            <a:pPr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smtClean="0"/>
              <a:t>Highway Components</a:t>
            </a:r>
            <a:r>
              <a:rPr lang="en-US" sz="3200" smtClean="0"/>
              <a:t> </a:t>
            </a:r>
            <a:br>
              <a:rPr lang="en-US" sz="3200" smtClean="0"/>
            </a:br>
            <a:r>
              <a:rPr lang="en-US" sz="3200" smtClean="0"/>
              <a:t>Rural Intersections</a:t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mtClean="0"/>
              <a:t> </a:t>
            </a:r>
            <a:r>
              <a:rPr lang="en-US" sz="2000" smtClean="0"/>
              <a:t/>
            </a:r>
            <a:br>
              <a:rPr lang="en-US" sz="2000" smtClean="0"/>
            </a:b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lec20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02013" y="0"/>
            <a:ext cx="5741987" cy="6858000"/>
          </a:xfrm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" y="1016000"/>
            <a:ext cx="3336925" cy="38052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smtClean="0"/>
              <a:t>Highway Components </a:t>
            </a:r>
            <a:br>
              <a:rPr lang="en-US" sz="2800" smtClean="0"/>
            </a:br>
            <a:r>
              <a:rPr lang="en-US" sz="2800" smtClean="0"/>
              <a:t>Interchanges</a:t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endParaRPr lang="en-US" sz="28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ARTERIAL ROADS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SUB ARTERIAL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COLLECTOR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LOCAL STREET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CUL-DE-SAC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PATHWAY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DRIVEWAY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</a:rPr>
              <a:t>Urban Road Classification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711325" y="1524000"/>
            <a:ext cx="7197725" cy="4419600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No frontage access, no standing vehicle, very little cross traffic.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Design Speed : 80km/hr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Land width      : 50 – 60m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Spacing 1.5km in </a:t>
            </a:r>
            <a:r>
              <a:rPr lang="en-US" dirty="0" smtClean="0"/>
              <a:t>congested areas </a:t>
            </a:r>
            <a:r>
              <a:rPr lang="en-US" dirty="0"/>
              <a:t>&amp; 8km or more in sparsely developed areas.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Divided roads with full or partial parking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Pedestrian allowed to walk only at intersection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150225" cy="6397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>
                <a:solidFill>
                  <a:srgbClr val="CC0000"/>
                </a:solidFill>
              </a:rPr>
              <a:t/>
            </a:r>
            <a:br>
              <a:rPr lang="en-US" sz="4000" smtClean="0">
                <a:solidFill>
                  <a:srgbClr val="CC0000"/>
                </a:solidFill>
              </a:rPr>
            </a:br>
            <a:r>
              <a:rPr lang="en-US" sz="4000" smtClean="0">
                <a:solidFill>
                  <a:srgbClr val="CC0000"/>
                </a:solidFill>
              </a:rPr>
              <a:t>                 </a:t>
            </a:r>
            <a:r>
              <a:rPr lang="en-US" sz="4000" smtClean="0">
                <a:solidFill>
                  <a:schemeClr val="hlink"/>
                </a:solidFill>
              </a:rPr>
              <a:t>ARTERIAL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463675" y="1484313"/>
            <a:ext cx="7680325" cy="5059362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Bus stops but no standing vehicle.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Less mobility than arterial.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Spacing for </a:t>
            </a:r>
            <a:r>
              <a:rPr lang="en-US" dirty="0" smtClean="0"/>
              <a:t>congested </a:t>
            </a:r>
            <a:r>
              <a:rPr lang="en-US" dirty="0" err="1" smtClean="0"/>
              <a:t>areaa</a:t>
            </a:r>
            <a:r>
              <a:rPr lang="en-US" dirty="0" smtClean="0"/>
              <a:t>  </a:t>
            </a:r>
            <a:r>
              <a:rPr lang="en-US" dirty="0"/>
              <a:t>: 0.5km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Sub-urban fringes : 3.5km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Design speed 	      : 60 km/hr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Land width             : 30 – 40 m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>
                <a:solidFill>
                  <a:srgbClr val="CC0000"/>
                </a:solidFill>
              </a:rPr>
              <a:t/>
            </a:r>
            <a:br>
              <a:rPr lang="en-US" sz="4000" smtClean="0">
                <a:solidFill>
                  <a:srgbClr val="CC0000"/>
                </a:solidFill>
              </a:rPr>
            </a:br>
            <a:r>
              <a:rPr lang="en-US" sz="4000" smtClean="0">
                <a:solidFill>
                  <a:schemeClr val="accent2"/>
                </a:solidFill>
              </a:rPr>
              <a:t/>
            </a:r>
            <a:br>
              <a:rPr lang="en-US" sz="4000" smtClean="0">
                <a:solidFill>
                  <a:schemeClr val="accent2"/>
                </a:solidFill>
              </a:rPr>
            </a:br>
            <a:r>
              <a:rPr lang="en-US" sz="4000" smtClean="0">
                <a:solidFill>
                  <a:schemeClr val="accent2"/>
                </a:solidFill>
              </a:rPr>
              <a:t>		</a:t>
            </a:r>
            <a:r>
              <a:rPr lang="en-US" sz="4000" smtClean="0">
                <a:solidFill>
                  <a:schemeClr val="hlink"/>
                </a:solidFill>
              </a:rPr>
              <a:t>SUB ARTERIAL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423988" y="1658938"/>
            <a:ext cx="7326312" cy="4906962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/>
              <a:t>Collects and distributes traffic from local streets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 Provides access to arterial roads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 Located in residential, business and industrial  areas.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 Full access allowed.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 Parking permitted.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 Design speed : 50km/hr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 Land Width     : 20-30m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</a:rPr>
              <a:t>Collector Street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358900" y="1676400"/>
            <a:ext cx="7248525" cy="4191000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Design Speed : 30km/hr.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Land Width      : 10 – 20m.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Primary access to residence, business or other abutting property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Less volume of traffic at slow speed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Origin and termination of trips.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Unrestricted parking, pedestrian movements. (with frontage access, parked vehicle, bus stops and no waiting restrictions)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Local Street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Dead End Street with only one entry access for entry and exit.</a:t>
            </a:r>
          </a:p>
          <a:p>
            <a:r>
              <a:rPr lang="en-US" smtClean="0"/>
              <a:t>Recommended in Residential areas only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CUL–DE- SAC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</TotalTime>
  <Words>624</Words>
  <Application>Microsoft Office PowerPoint</Application>
  <PresentationFormat>On-screen Show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Urban Roads</vt:lpstr>
      <vt:lpstr>Road Patterns</vt:lpstr>
      <vt:lpstr>Urban Road Classification</vt:lpstr>
      <vt:lpstr>Slide 4</vt:lpstr>
      <vt:lpstr>                  ARTERIAL</vt:lpstr>
      <vt:lpstr>    SUB ARTERIAL</vt:lpstr>
      <vt:lpstr>Collector Street</vt:lpstr>
      <vt:lpstr>Local Street</vt:lpstr>
      <vt:lpstr>CUL–DE- SAC</vt:lpstr>
      <vt:lpstr>Factors Influencing Highway Alignment and Planning </vt:lpstr>
      <vt:lpstr>Road Functions </vt:lpstr>
      <vt:lpstr>Hierarchical Structure of Road Networks</vt:lpstr>
      <vt:lpstr>Expressways/Motorway</vt:lpstr>
      <vt:lpstr>National Highways</vt:lpstr>
      <vt:lpstr>National Highways</vt:lpstr>
      <vt:lpstr>Slide 16</vt:lpstr>
      <vt:lpstr>Slide 17</vt:lpstr>
      <vt:lpstr>Highway Components Cross-section </vt:lpstr>
      <vt:lpstr>Highway Components  Urban Intersections    </vt:lpstr>
      <vt:lpstr>Highway Components  Rural Intersections    </vt:lpstr>
      <vt:lpstr>Highway Components  Interchanges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Roads</dc:title>
  <dc:creator>nabeeha mehmood</dc:creator>
  <cp:lastModifiedBy>nabeeha mehmood</cp:lastModifiedBy>
  <cp:revision>1</cp:revision>
  <dcterms:created xsi:type="dcterms:W3CDTF">2020-04-18T08:50:56Z</dcterms:created>
  <dcterms:modified xsi:type="dcterms:W3CDTF">2020-04-18T08:52:09Z</dcterms:modified>
</cp:coreProperties>
</file>